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17" r:id="rId4"/>
    <p:sldId id="311" r:id="rId5"/>
    <p:sldId id="310" r:id="rId6"/>
    <p:sldId id="309" r:id="rId7"/>
    <p:sldId id="308" r:id="rId8"/>
    <p:sldId id="312" r:id="rId9"/>
    <p:sldId id="314" r:id="rId10"/>
    <p:sldId id="313" r:id="rId11"/>
    <p:sldId id="316" r:id="rId12"/>
    <p:sldId id="315" r:id="rId13"/>
    <p:sldId id="318" r:id="rId14"/>
    <p:sldId id="257" r:id="rId15"/>
    <p:sldId id="259" r:id="rId16"/>
    <p:sldId id="258" r:id="rId17"/>
    <p:sldId id="320" r:id="rId18"/>
    <p:sldId id="319" r:id="rId19"/>
    <p:sldId id="261" r:id="rId20"/>
    <p:sldId id="263" r:id="rId21"/>
    <p:sldId id="264" r:id="rId22"/>
    <p:sldId id="325" r:id="rId23"/>
    <p:sldId id="322" r:id="rId24"/>
    <p:sldId id="323" r:id="rId25"/>
    <p:sldId id="32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1C31D-88B0-F40F-F248-C5EF3B96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EED96E-B517-3F02-2052-953754D37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95F6E-A439-39CD-F4B4-4FBB743B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23424-51B8-633E-F9F3-3011B3AB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86312-7C82-F04A-3819-48C2292E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9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ED7A4-BA97-A29D-7C50-DEBAD218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C36633-6201-5092-FD67-B52AD8BE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51FBF3-0B07-E92A-CF9F-3F6E8230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6BEC5-4632-50D7-276C-5C10B21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907AFB-1E99-E271-7396-7AE8C29E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1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A68797-3D56-F369-17F0-7C65349B5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68A49B-3457-A59A-ACAB-9E1E12E0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FB84AE-8D89-C16F-F302-E7DD9A89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E8BE9-8B69-BCFE-4491-1174EDE7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069B9-A213-04E8-EB17-364C9BFB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9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6526C-7CF7-5EBA-5BA7-04F0318C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36ECF0-AE8F-B76F-EF75-0EDAC363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B91AD-E783-A002-0319-CED085EB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6384D4-6714-0EE2-1518-76EDE37B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17C7DC-DF0C-DFE6-49E8-EB39A53C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1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BCFA3-2E68-A5A3-C317-F13AFD7F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83E052-4916-3979-1D75-EDD9589A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E50A8-4488-5ECC-52DC-FDE96AD0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B5A391-00D4-EB24-6B12-91DE5D86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6715EA-98AC-3D0D-55CA-A72BE7E0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58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1EC60-6045-A8FF-724B-A894BD58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8050F1-025B-B8D5-3B76-9360D9E28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EBA8C3-9AAD-E53E-C285-8067F750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8C69F0-2490-C30E-B366-B706D1D4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1AC9E-C473-8F94-1756-F63F1B00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8D8DBA-1081-5316-3ED9-CFCFF59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2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4C3F-262F-D6E2-E228-F81AB89E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C8B9C5-C262-D569-FCC0-76F0EE70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CD4E95-3EFF-AA9E-0B1C-2EF78F7A2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3B0B4C-6266-36AF-460B-AEC3D9F6E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33C625-2CC1-60A2-F404-7BAE85083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741ABB-7E14-AA84-FA25-94E7F531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48FE6C-FD80-323C-9848-D90E7FA0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4D8F67-B844-52E4-29DA-450DE092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C643D-444C-BED2-DA9A-A219D0A1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B220F2-E6F3-F463-EA0A-47E54183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A6EFB-F8DC-87E7-6E19-29590AD5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1C4111-46D4-6036-A427-3B33D09E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12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B19B16-E92C-E4C9-E5A0-9953581F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3FC077-26B6-1699-976D-2EF84A59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F14F49-930A-702B-D194-491CDBC8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2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CCAA-0911-9A93-9DD3-4F17EB44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E0146E-21BF-5A03-3DA6-9FB682A2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5A8553-B257-E38C-7252-197FE5DF7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505D-7C53-24A5-92ED-A574237D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A84B59-B527-2D92-A3D1-73B72A4A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46832C-F4A9-7522-8C12-AE9512BA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3C30D-1C95-BE28-CDB7-07D267CE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4F3ADB-26D4-D0F2-CBB4-F300C717C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EC9830-AD3F-CD61-6089-2A2CE78E7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94B0EC-2932-EACE-4B95-7DDBA3AC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48F782-1229-E496-2CAF-843A3B39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F2510C-1C19-3BB3-3CAF-1C750CBF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48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254D28-56CA-A258-055C-CD57907F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E3EB02-2151-DC07-35B4-BA1FCCB2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FB4CD9-5DB0-76F8-A5A8-92B6094A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B8E2-1930-8F4E-98C1-5C446D07685F}" type="datetimeFigureOut">
              <a:rPr lang="de-DE" smtClean="0"/>
              <a:t>15.02.24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813478-AAB5-9A88-755F-85FB7CCEC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EC695D-06F3-CFEE-49B2-88E9AEA4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47FF-0A4A-3741-97C2-25C8091FA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8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5805E-C09B-EF38-51DF-C4215E17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70" y="1041400"/>
            <a:ext cx="10250260" cy="2387600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Fortbildung Reanimation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8C0C31-7957-2D05-893D-B3B7FA615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152"/>
            <a:ext cx="9144000" cy="567191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Landkreis harz</a:t>
            </a:r>
          </a:p>
        </p:txBody>
      </p:sp>
    </p:spTree>
    <p:extLst>
      <p:ext uri="{BB962C8B-B14F-4D97-AF65-F5344CB8AC3E}">
        <p14:creationId xmlns:p14="http://schemas.microsoft.com/office/powerpoint/2010/main" val="12452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Asystolie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F74F4E-834F-E21E-E065-78CDFE58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3096079"/>
            <a:ext cx="925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8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PEA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9B85-5F33-9D04-EA1B-1894D0661CFA}"/>
              </a:ext>
            </a:extLst>
          </p:cNvPr>
          <p:cNvSpPr txBox="1"/>
          <p:nvPr/>
        </p:nvSpPr>
        <p:spPr>
          <a:xfrm>
            <a:off x="629243" y="2178321"/>
            <a:ext cx="10933512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möglich bei jedem EKG-Bild!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„Strom funktioniert – Myokard nicht“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4 </a:t>
            </a:r>
            <a:r>
              <a:rPr lang="de-DE" sz="3600" dirty="0" err="1">
                <a:solidFill>
                  <a:schemeClr val="bg1"/>
                </a:solidFill>
              </a:rPr>
              <a:t>Hs</a:t>
            </a:r>
            <a:r>
              <a:rPr lang="de-DE" sz="3600" dirty="0">
                <a:solidFill>
                  <a:schemeClr val="bg1"/>
                </a:solidFill>
              </a:rPr>
              <a:t> und HITS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FF0000"/>
                </a:solidFill>
              </a:rPr>
              <a:t>kein Puls!</a:t>
            </a:r>
          </a:p>
        </p:txBody>
      </p:sp>
    </p:spTree>
    <p:extLst>
      <p:ext uri="{BB962C8B-B14F-4D97-AF65-F5344CB8AC3E}">
        <p14:creationId xmlns:p14="http://schemas.microsoft.com/office/powerpoint/2010/main" val="34416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PEA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0463AD-6C9B-A662-6D31-9D1784F4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49" y="2284413"/>
            <a:ext cx="36703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Schnell-Analyse – Schocken?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9B85-5F33-9D04-EA1B-1894D0661CFA}"/>
              </a:ext>
            </a:extLst>
          </p:cNvPr>
          <p:cNvSpPr txBox="1"/>
          <p:nvPr/>
        </p:nvSpPr>
        <p:spPr>
          <a:xfrm>
            <a:off x="629243" y="2178321"/>
            <a:ext cx="1093351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„sehr viele Zacken“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egal ob regel- oder unregelmäßig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4F9CE0-CCB8-A555-1B1D-EA809178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43" y="4501242"/>
            <a:ext cx="5812064" cy="8032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0CDD6D-338A-577E-5EEF-3E500DDA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53" y="5525024"/>
            <a:ext cx="6540502" cy="8085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B1567A-FE3D-1591-9726-7A00ABE5C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895">
            <a:off x="1990268" y="3932367"/>
            <a:ext cx="872350" cy="18188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734A61-9792-4288-FEE8-6D9467558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895">
            <a:off x="8530770" y="4716139"/>
            <a:ext cx="872350" cy="18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5805E-C09B-EF38-51DF-C4215E17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13038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Unterschiede?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B6FB0B-5F71-84E3-269A-5D1D958A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7" y="2582862"/>
            <a:ext cx="5643116" cy="32766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562B35-EDD1-2FA4-3073-5942A66D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80" y="2582862"/>
            <a:ext cx="4492983" cy="32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9B6FB0B-5F71-84E3-269A-5D1D958A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38" y="745071"/>
            <a:ext cx="8476124" cy="492162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5368EA-7F1C-3464-31B7-F0C610C8342A}"/>
              </a:ext>
            </a:extLst>
          </p:cNvPr>
          <p:cNvSpPr txBox="1"/>
          <p:nvPr/>
        </p:nvSpPr>
        <p:spPr>
          <a:xfrm>
            <a:off x="5203480" y="5789763"/>
            <a:ext cx="178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Pit Crew</a:t>
            </a:r>
          </a:p>
        </p:txBody>
      </p:sp>
    </p:spTree>
    <p:extLst>
      <p:ext uri="{BB962C8B-B14F-4D97-AF65-F5344CB8AC3E}">
        <p14:creationId xmlns:p14="http://schemas.microsoft.com/office/powerpoint/2010/main" val="286740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5805E-C09B-EF38-51DF-C4215E17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0" y="906235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Unterschiede!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731040" y="2694033"/>
            <a:ext cx="107299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klare Aufgaben</a:t>
            </a:r>
          </a:p>
          <a:p>
            <a:pPr algn="ctr"/>
            <a:endParaRPr lang="de-DE" sz="3600" dirty="0">
              <a:solidFill>
                <a:schemeClr val="bg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klare Position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stetes Training der Handlungsabläufe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B5368EA-7F1C-3464-31B7-F0C610C8342A}"/>
              </a:ext>
            </a:extLst>
          </p:cNvPr>
          <p:cNvSpPr txBox="1"/>
          <p:nvPr/>
        </p:nvSpPr>
        <p:spPr>
          <a:xfrm>
            <a:off x="5203480" y="5789763"/>
            <a:ext cx="178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Pit Crew</a:t>
            </a:r>
          </a:p>
        </p:txBody>
      </p:sp>
      <p:pic>
        <p:nvPicPr>
          <p:cNvPr id="2" name="ferrari.mp4" descr="ferrari.mp4">
            <a:hlinkClick r:id="" action="ppaction://media"/>
            <a:extLst>
              <a:ext uri="{FF2B5EF4-FFF2-40B4-BE49-F238E27FC236}">
                <a16:creationId xmlns:a16="http://schemas.microsoft.com/office/drawing/2014/main" id="{722328D5-913B-B6F1-E3B8-3D78AAEE9D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2357" y="565301"/>
            <a:ext cx="9307286" cy="52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5805E-C09B-EF38-51DF-C4215E17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0" y="799551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Pit Crew CPR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F8E784-726A-710F-E7F6-3D203B093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85499">
            <a:off x="8755707" y="971662"/>
            <a:ext cx="2636063" cy="18119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43B759-A4B1-EAF8-BB7F-7C5DC410F6D5}"/>
              </a:ext>
            </a:extLst>
          </p:cNvPr>
          <p:cNvSpPr txBox="1"/>
          <p:nvPr/>
        </p:nvSpPr>
        <p:spPr>
          <a:xfrm>
            <a:off x="731040" y="2783511"/>
            <a:ext cx="107299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Theaterstück „Reanimation“ ist </a:t>
            </a:r>
            <a:r>
              <a:rPr lang="de-DE" sz="3600" b="1" dirty="0">
                <a:solidFill>
                  <a:schemeClr val="bg1"/>
                </a:solidFill>
              </a:rPr>
              <a:t>immer gleich </a:t>
            </a:r>
            <a:r>
              <a:rPr lang="de-DE" sz="3600" dirty="0">
                <a:solidFill>
                  <a:schemeClr val="bg1"/>
                </a:solidFill>
              </a:rPr>
              <a:t>&gt;&gt;&gt;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„Bühne“ kann wechseln, Ablauf identisch</a:t>
            </a:r>
          </a:p>
          <a:p>
            <a:pPr algn="ctr"/>
            <a:endParaRPr lang="de-DE" sz="3600" dirty="0">
              <a:solidFill>
                <a:schemeClr val="bg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fixe „Choreografie“ &gt;&gt;&gt;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gleiche Handlung zu gleichem Zeitpunkt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E11BFC1-970A-64AB-0A88-80BAE17C9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0" y="799551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Pit Crew CPR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720F0C-5CA2-81CA-F15B-C0E321ED1791}"/>
              </a:ext>
            </a:extLst>
          </p:cNvPr>
          <p:cNvSpPr txBox="1"/>
          <p:nvPr/>
        </p:nvSpPr>
        <p:spPr>
          <a:xfrm>
            <a:off x="731040" y="2783511"/>
            <a:ext cx="10729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zeitliche Verkürzung der einzelnen Handlungsabläufe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Wegfall von Verzögerungen durch Missverständnisse (z.B. „Wer macht wann was?“)</a:t>
            </a:r>
          </a:p>
        </p:txBody>
      </p:sp>
      <p:pic>
        <p:nvPicPr>
          <p:cNvPr id="3" name="Grafik 2" descr="Stoppuhr mit einfarbiger Füllung">
            <a:extLst>
              <a:ext uri="{FF2B5EF4-FFF2-40B4-BE49-F238E27FC236}">
                <a16:creationId xmlns:a16="http://schemas.microsoft.com/office/drawing/2014/main" id="{4FE6E114-B846-D8D3-A3CE-835B2A56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2163" y="799551"/>
            <a:ext cx="1490662" cy="14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629243" y="2594765"/>
            <a:ext cx="10933512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keine Reaktion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keine oder nicht normale Atmung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FF0000"/>
                </a:solidFill>
              </a:rPr>
              <a:t>kein Tasten nach Puls!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Reanimation?</a:t>
            </a:r>
          </a:p>
        </p:txBody>
      </p:sp>
    </p:spTree>
    <p:extLst>
      <p:ext uri="{BB962C8B-B14F-4D97-AF65-F5344CB8AC3E}">
        <p14:creationId xmlns:p14="http://schemas.microsoft.com/office/powerpoint/2010/main" val="88693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132A198-3532-C16E-4866-BF7D38D78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High Performance CPR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A4B697-FEAD-FDE1-0C01-8C8D545B6564}"/>
              </a:ext>
            </a:extLst>
          </p:cNvPr>
          <p:cNvSpPr txBox="1"/>
          <p:nvPr/>
        </p:nvSpPr>
        <p:spPr>
          <a:xfrm>
            <a:off x="731040" y="2783511"/>
            <a:ext cx="1072991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Verringerung der </a:t>
            </a:r>
            <a:r>
              <a:rPr lang="de-DE" sz="3600" dirty="0" err="1">
                <a:solidFill>
                  <a:schemeClr val="bg1"/>
                </a:solidFill>
              </a:rPr>
              <a:t>Now</a:t>
            </a:r>
            <a:r>
              <a:rPr lang="de-DE" sz="3600" dirty="0">
                <a:solidFill>
                  <a:schemeClr val="bg1"/>
                </a:solidFill>
              </a:rPr>
              <a:t>-Flow-Zeit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Steigerung der Qualität der Herzdruckmassage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1200" dirty="0">
              <a:solidFill>
                <a:schemeClr val="bg1"/>
              </a:solidFill>
            </a:endParaRPr>
          </a:p>
          <a:p>
            <a:pPr algn="ctr"/>
            <a:endParaRPr lang="de-DE" sz="1200" dirty="0">
              <a:solidFill>
                <a:schemeClr val="bg1"/>
              </a:solidFill>
            </a:endParaRPr>
          </a:p>
          <a:p>
            <a:pPr algn="ctr"/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„Keep </a:t>
            </a:r>
            <a:r>
              <a:rPr lang="de-DE" sz="3600" dirty="0" err="1">
                <a:solidFill>
                  <a:srgbClr val="FF0000"/>
                </a:solidFill>
              </a:rPr>
              <a:t>the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  <a:r>
              <a:rPr lang="de-DE" sz="3600" dirty="0" err="1">
                <a:solidFill>
                  <a:srgbClr val="FF0000"/>
                </a:solidFill>
              </a:rPr>
              <a:t>blood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  <a:r>
              <a:rPr lang="de-DE" sz="3600" dirty="0" err="1">
                <a:solidFill>
                  <a:srgbClr val="FF0000"/>
                </a:solidFill>
              </a:rPr>
              <a:t>moving</a:t>
            </a:r>
            <a:r>
              <a:rPr lang="de-DE" sz="3600" dirty="0">
                <a:solidFill>
                  <a:srgbClr val="FF0000"/>
                </a:solidFill>
              </a:rPr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190847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629243" y="2537549"/>
            <a:ext cx="10933512" cy="249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perfekte Druckfrequenz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richtige Drucktiefe und gute Entlastung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richtige Beatmungsfrequenz (keine Hyperventilation!)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High Performance CPR</a:t>
            </a:r>
          </a:p>
        </p:txBody>
      </p:sp>
    </p:spTree>
    <p:extLst>
      <p:ext uri="{BB962C8B-B14F-4D97-AF65-F5344CB8AC3E}">
        <p14:creationId xmlns:p14="http://schemas.microsoft.com/office/powerpoint/2010/main" val="2064762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629243" y="2537549"/>
            <a:ext cx="10933512" cy="2914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Überlebensrate nach OHCA  in D 2019: 12%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Überlebensrate in Seattle/ King County, USA:</a:t>
            </a:r>
          </a:p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</a:rPr>
              <a:t>2002: </a:t>
            </a:r>
            <a:r>
              <a:rPr lang="de-DE" sz="3600" dirty="0">
                <a:solidFill>
                  <a:srgbClr val="FF0000"/>
                </a:solidFill>
              </a:rPr>
              <a:t>26% (ohne HP-CPR) </a:t>
            </a:r>
            <a:r>
              <a:rPr lang="de-DE" sz="3600" dirty="0">
                <a:solidFill>
                  <a:schemeClr val="bg1"/>
                </a:solidFill>
              </a:rPr>
              <a:t>vs. 2019: </a:t>
            </a:r>
            <a:r>
              <a:rPr lang="de-DE" sz="3600" dirty="0">
                <a:solidFill>
                  <a:srgbClr val="FF0000"/>
                </a:solidFill>
              </a:rPr>
              <a:t>60% (mit HP-CPR)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Und warum das Ganze?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0A5E9B-3C57-AE7D-C91D-31EF772E6608}"/>
              </a:ext>
            </a:extLst>
          </p:cNvPr>
          <p:cNvSpPr txBox="1"/>
          <p:nvPr/>
        </p:nvSpPr>
        <p:spPr>
          <a:xfrm>
            <a:off x="2215242" y="6137451"/>
            <a:ext cx="7761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Quellen: www.resuscitationacademy.org / Dt. Reanimationsregister</a:t>
            </a:r>
          </a:p>
        </p:txBody>
      </p:sp>
    </p:spTree>
    <p:extLst>
      <p:ext uri="{BB962C8B-B14F-4D97-AF65-F5344CB8AC3E}">
        <p14:creationId xmlns:p14="http://schemas.microsoft.com/office/powerpoint/2010/main" val="172483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1615462" y="1952508"/>
            <a:ext cx="896107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Adrenalin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Amiodaron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1" y="885144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Medikamente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E9C9E0-1394-9EEF-7007-9CD6C8741570}"/>
              </a:ext>
            </a:extLst>
          </p:cNvPr>
          <p:cNvSpPr txBox="1"/>
          <p:nvPr/>
        </p:nvSpPr>
        <p:spPr>
          <a:xfrm>
            <a:off x="598712" y="3971246"/>
            <a:ext cx="10994572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rgbClr val="FF0000"/>
                </a:solidFill>
              </a:rPr>
              <a:t>Falls RA Höchstqualifizierter, ist die Gabe der o.g. Medikamente ausdrücklich von ihm gefordert.</a:t>
            </a:r>
          </a:p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rgbClr val="FF0000"/>
                </a:solidFill>
              </a:rPr>
              <a:t>Nicht warten bis NEF kommt!</a:t>
            </a:r>
          </a:p>
        </p:txBody>
      </p:sp>
      <p:pic>
        <p:nvPicPr>
          <p:cNvPr id="10" name="Grafik 9" descr="Nadel mit einfarbiger Füllung">
            <a:extLst>
              <a:ext uri="{FF2B5EF4-FFF2-40B4-BE49-F238E27FC236}">
                <a16:creationId xmlns:a16="http://schemas.microsoft.com/office/drawing/2014/main" id="{357C26AF-77A9-0AE1-0E06-546649BA8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0663" y="892288"/>
            <a:ext cx="1833562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435429" y="2594765"/>
            <a:ext cx="11127325" cy="249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1 mg </a:t>
            </a:r>
            <a:r>
              <a:rPr lang="de-DE" sz="3600" dirty="0" err="1">
                <a:solidFill>
                  <a:schemeClr val="bg1"/>
                </a:solidFill>
              </a:rPr>
              <a:t>i.v.</a:t>
            </a:r>
            <a:r>
              <a:rPr lang="de-DE" sz="3600" dirty="0">
                <a:solidFill>
                  <a:schemeClr val="bg1"/>
                </a:solidFill>
              </a:rPr>
              <a:t> / </a:t>
            </a:r>
            <a:r>
              <a:rPr lang="de-DE" sz="3600" dirty="0" err="1">
                <a:solidFill>
                  <a:schemeClr val="bg1"/>
                </a:solidFill>
              </a:rPr>
              <a:t>i.o</a:t>
            </a:r>
            <a:r>
              <a:rPr lang="de-DE" sz="3600" dirty="0">
                <a:solidFill>
                  <a:schemeClr val="bg1"/>
                </a:solidFill>
              </a:rPr>
              <a:t>. in 10ml VEL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bei VF / </a:t>
            </a:r>
            <a:r>
              <a:rPr lang="de-DE" sz="3600" dirty="0" err="1">
                <a:solidFill>
                  <a:schemeClr val="bg1"/>
                </a:solidFill>
              </a:rPr>
              <a:t>pVT</a:t>
            </a:r>
            <a:r>
              <a:rPr lang="de-DE" sz="3600" dirty="0">
                <a:solidFill>
                  <a:schemeClr val="bg1"/>
                </a:solidFill>
              </a:rPr>
              <a:t>: nach dritter Defibrillation, dann alle 4 min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bei Asystolie / PEA: so </a:t>
            </a:r>
            <a:r>
              <a:rPr lang="de-DE" sz="3600" dirty="0" err="1">
                <a:solidFill>
                  <a:schemeClr val="bg1"/>
                </a:solidFill>
              </a:rPr>
              <a:t>früh</a:t>
            </a:r>
            <a:r>
              <a:rPr lang="de-DE" sz="3600" dirty="0">
                <a:solidFill>
                  <a:schemeClr val="bg1"/>
                </a:solidFill>
              </a:rPr>
              <a:t> wie möglich, dann alle 4 min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1" y="885144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Adrenalin</a:t>
            </a:r>
          </a:p>
        </p:txBody>
      </p:sp>
      <p:pic>
        <p:nvPicPr>
          <p:cNvPr id="4" name="Grafik 3" descr="Nadel mit einfarbiger Füllung">
            <a:extLst>
              <a:ext uri="{FF2B5EF4-FFF2-40B4-BE49-F238E27FC236}">
                <a16:creationId xmlns:a16="http://schemas.microsoft.com/office/drawing/2014/main" id="{C3A0A531-1CAC-C9CA-13A8-2CBE1FE21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0663" y="892288"/>
            <a:ext cx="1833562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532335" y="2732994"/>
            <a:ext cx="11127325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Gabe nach der 3. Defibrillation: 300 mg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Repetition nach der 5. Defibrillation: 150 mg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1" y="885144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Amiodaron</a:t>
            </a:r>
          </a:p>
        </p:txBody>
      </p:sp>
      <p:pic>
        <p:nvPicPr>
          <p:cNvPr id="4" name="Grafik 3" descr="Nadel mit einfarbiger Füllung">
            <a:extLst>
              <a:ext uri="{FF2B5EF4-FFF2-40B4-BE49-F238E27FC236}">
                <a16:creationId xmlns:a16="http://schemas.microsoft.com/office/drawing/2014/main" id="{7D0E50D1-4174-8139-C7F8-6EDB1DBED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0663" y="892288"/>
            <a:ext cx="1833562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629243" y="2594765"/>
            <a:ext cx="1093351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Kammerflimmern (VF)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schemeClr val="bg1"/>
                </a:solidFill>
              </a:rPr>
              <a:t>pulslose</a:t>
            </a:r>
            <a:r>
              <a:rPr lang="de-DE" sz="3600" dirty="0">
                <a:solidFill>
                  <a:schemeClr val="bg1"/>
                </a:solidFill>
              </a:rPr>
              <a:t> ventrikuläre </a:t>
            </a:r>
            <a:r>
              <a:rPr lang="de-DE" sz="3600" dirty="0" err="1">
                <a:solidFill>
                  <a:schemeClr val="bg1"/>
                </a:solidFill>
              </a:rPr>
              <a:t>Tachycardie</a:t>
            </a:r>
            <a:r>
              <a:rPr lang="de-DE" sz="3600" dirty="0">
                <a:solidFill>
                  <a:schemeClr val="bg1"/>
                </a:solidFill>
              </a:rPr>
              <a:t> (</a:t>
            </a:r>
            <a:r>
              <a:rPr lang="de-DE" sz="3600" dirty="0" err="1">
                <a:solidFill>
                  <a:schemeClr val="bg1"/>
                </a:solidFill>
              </a:rPr>
              <a:t>pVT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Schockbare Rhythmen</a:t>
            </a:r>
          </a:p>
        </p:txBody>
      </p:sp>
    </p:spTree>
    <p:extLst>
      <p:ext uri="{BB962C8B-B14F-4D97-AF65-F5344CB8AC3E}">
        <p14:creationId xmlns:p14="http://schemas.microsoft.com/office/powerpoint/2010/main" val="372123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Kammerflimmern (VF)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9B85-5F33-9D04-EA1B-1894D0661CFA}"/>
              </a:ext>
            </a:extLst>
          </p:cNvPr>
          <p:cNvSpPr txBox="1"/>
          <p:nvPr/>
        </p:nvSpPr>
        <p:spPr>
          <a:xfrm>
            <a:off x="629243" y="2537549"/>
            <a:ext cx="1093351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komplett unregelmäßig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keine P-Welle, kein QRS-Komplex, keine T-Welle</a:t>
            </a:r>
          </a:p>
        </p:txBody>
      </p:sp>
    </p:spTree>
    <p:extLst>
      <p:ext uri="{BB962C8B-B14F-4D97-AF65-F5344CB8AC3E}">
        <p14:creationId xmlns:p14="http://schemas.microsoft.com/office/powerpoint/2010/main" val="334102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Kammerflimmern (VF)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C87075-AC9C-BBEB-2F05-DB154F51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56" y="2419052"/>
            <a:ext cx="9358088" cy="11569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157CD8-D231-ECEA-EAC6-FE8D61162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56" y="4256365"/>
            <a:ext cx="4679043" cy="19398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4A888D-CFCE-4653-F59B-9446F007F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56365"/>
            <a:ext cx="4679044" cy="1938461"/>
          </a:xfrm>
          <a:prstGeom prst="rect">
            <a:avLst/>
          </a:prstGeom>
        </p:spPr>
      </p:pic>
      <p:pic>
        <p:nvPicPr>
          <p:cNvPr id="3" name="Grafik 2" descr="Cursor mit einfarbiger Füllung">
            <a:extLst>
              <a:ext uri="{FF2B5EF4-FFF2-40B4-BE49-F238E27FC236}">
                <a16:creationId xmlns:a16="http://schemas.microsoft.com/office/drawing/2014/main" id="{34A4265D-C2C1-3C61-E375-5D7DC3C9D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32845">
            <a:off x="8624777" y="5234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 err="1">
                <a:solidFill>
                  <a:schemeClr val="bg1"/>
                </a:solidFill>
                <a:latin typeface="+mn-lt"/>
              </a:rPr>
              <a:t>pVT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9B85-5F33-9D04-EA1B-1894D0661CFA}"/>
              </a:ext>
            </a:extLst>
          </p:cNvPr>
          <p:cNvSpPr txBox="1"/>
          <p:nvPr/>
        </p:nvSpPr>
        <p:spPr>
          <a:xfrm>
            <a:off x="629243" y="2537549"/>
            <a:ext cx="10933512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≥ 3 ventrikuläre Schläge in Folge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Frequenz bis 250/min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breite, (regelmäßige) QRS-Komplexe (&gt; 0,12 Sek.)</a:t>
            </a:r>
          </a:p>
        </p:txBody>
      </p:sp>
    </p:spTree>
    <p:extLst>
      <p:ext uri="{BB962C8B-B14F-4D97-AF65-F5344CB8AC3E}">
        <p14:creationId xmlns:p14="http://schemas.microsoft.com/office/powerpoint/2010/main" val="413395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 err="1">
                <a:solidFill>
                  <a:schemeClr val="bg1"/>
                </a:solidFill>
                <a:latin typeface="+mn-lt"/>
              </a:rPr>
              <a:t>pVT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2661E6-CB04-F9B2-F65A-879D6689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507344"/>
            <a:ext cx="9355138" cy="18360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962C71-942E-0ACA-A812-9AF5C120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4795157"/>
            <a:ext cx="9372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0534ED-2E67-774F-0FBB-DD22674CC211}"/>
              </a:ext>
            </a:extLst>
          </p:cNvPr>
          <p:cNvSpPr txBox="1"/>
          <p:nvPr/>
        </p:nvSpPr>
        <p:spPr>
          <a:xfrm>
            <a:off x="629243" y="2594765"/>
            <a:ext cx="1093351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Asystolie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schemeClr val="bg1"/>
                </a:solidFill>
              </a:rPr>
              <a:t>pulslose</a:t>
            </a:r>
            <a:r>
              <a:rPr lang="de-DE" sz="3600" dirty="0">
                <a:solidFill>
                  <a:schemeClr val="bg1"/>
                </a:solidFill>
              </a:rPr>
              <a:t> elektrische Aktivität (PEA)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Nicht schockbare Rhythmen</a:t>
            </a:r>
          </a:p>
        </p:txBody>
      </p:sp>
    </p:spTree>
    <p:extLst>
      <p:ext uri="{BB962C8B-B14F-4D97-AF65-F5344CB8AC3E}">
        <p14:creationId xmlns:p14="http://schemas.microsoft.com/office/powerpoint/2010/main" val="107884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DAB1DA-7475-FB05-9B79-D16025DCC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312" y="928687"/>
            <a:ext cx="9477375" cy="923925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Asystolie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9B85-5F33-9D04-EA1B-1894D0661CFA}"/>
              </a:ext>
            </a:extLst>
          </p:cNvPr>
          <p:cNvSpPr txBox="1"/>
          <p:nvPr/>
        </p:nvSpPr>
        <p:spPr>
          <a:xfrm>
            <a:off x="629243" y="2537549"/>
            <a:ext cx="1093351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keine Vorhofaktionen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keine Kammeraktionen</a:t>
            </a:r>
          </a:p>
        </p:txBody>
      </p:sp>
    </p:spTree>
    <p:extLst>
      <p:ext uri="{BB962C8B-B14F-4D97-AF65-F5344CB8AC3E}">
        <p14:creationId xmlns:p14="http://schemas.microsoft.com/office/powerpoint/2010/main" val="397736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Macintosh PowerPoint</Application>
  <PresentationFormat>Breitbild</PresentationFormat>
  <Paragraphs>84</Paragraphs>
  <Slides>25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Fortbildung Reanimation 2024</vt:lpstr>
      <vt:lpstr>Reanimation?</vt:lpstr>
      <vt:lpstr>Schockbare Rhythmen</vt:lpstr>
      <vt:lpstr>Kammerflimmern (VF)</vt:lpstr>
      <vt:lpstr>Kammerflimmern (VF)</vt:lpstr>
      <vt:lpstr>pVT</vt:lpstr>
      <vt:lpstr>pVT</vt:lpstr>
      <vt:lpstr>Nicht schockbare Rhythmen</vt:lpstr>
      <vt:lpstr>Asystolie</vt:lpstr>
      <vt:lpstr>Asystolie</vt:lpstr>
      <vt:lpstr>PEA</vt:lpstr>
      <vt:lpstr>PEA</vt:lpstr>
      <vt:lpstr>Schnell-Analyse – Schocken?</vt:lpstr>
      <vt:lpstr>Unterschiede?</vt:lpstr>
      <vt:lpstr>PowerPoint-Präsentation</vt:lpstr>
      <vt:lpstr>Unterschiede!</vt:lpstr>
      <vt:lpstr>PowerPoint-Präsentation</vt:lpstr>
      <vt:lpstr>Pit Crew CPR</vt:lpstr>
      <vt:lpstr>Pit Crew CPR</vt:lpstr>
      <vt:lpstr>High Performance CPR</vt:lpstr>
      <vt:lpstr>High Performance CPR</vt:lpstr>
      <vt:lpstr>Und warum das Ganze?</vt:lpstr>
      <vt:lpstr>Medikamente</vt:lpstr>
      <vt:lpstr>Adrenalin</vt:lpstr>
      <vt:lpstr>Amiodaron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Schenk</dc:creator>
  <cp:lastModifiedBy>Christoph Schenk</cp:lastModifiedBy>
  <cp:revision>11</cp:revision>
  <dcterms:created xsi:type="dcterms:W3CDTF">2024-02-09T10:24:56Z</dcterms:created>
  <dcterms:modified xsi:type="dcterms:W3CDTF">2024-02-15T15:54:43Z</dcterms:modified>
</cp:coreProperties>
</file>